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9/29/2018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e med bilde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b-NO"/>
              <a:t>Klikk på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tat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nb-NO"/>
              <a:t>Rediger tekststiler i malen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vne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9/29/2018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nner for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b-NO"/>
              <a:t>Klikk på ikonet for å legge til et bilde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b-NO"/>
              <a:t>Klikk på ikonet for å legge til et bilde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b-NO"/>
              <a:t>Klikk på ikonet for å legge til et bilde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9/29/2018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9/29/2018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9/29/2018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9/29/2018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9/29/2018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9/29/2018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b-NO"/>
              <a:t>Klikk på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9/29/2018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5sJs4HJi-fw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BbF70Y3BiFI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690D148-8EE6-4362-A8A2-6E24C52D5BB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/>
              <a:t>KAP 2.2: </a:t>
            </a:r>
            <a:br>
              <a:rPr lang="nb-NO" dirty="0"/>
            </a:br>
            <a:r>
              <a:rPr lang="nb-NO" dirty="0"/>
              <a:t>Hvordan arves egenskaper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457E3047-05D5-40CC-A1E7-FB60C869918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493164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EE54127-CD57-4CD5-A4F3-9CEB7A9A6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588398"/>
            <a:ext cx="8825659" cy="1152938"/>
          </a:xfrm>
        </p:spPr>
        <p:txBody>
          <a:bodyPr/>
          <a:lstStyle/>
          <a:p>
            <a:r>
              <a:rPr lang="nb-NO" dirty="0"/>
              <a:t>Krysningsskjemaer: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52B0DAC7-EF50-494D-A9B5-CEEC51D2A7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54954" y="1741336"/>
            <a:ext cx="8825659" cy="4278464"/>
          </a:xfrm>
        </p:spPr>
        <p:txBody>
          <a:bodyPr/>
          <a:lstStyle/>
          <a:p>
            <a:endParaRPr lang="nb-NO" dirty="0"/>
          </a:p>
          <a:p>
            <a:endParaRPr lang="nb-NO" dirty="0"/>
          </a:p>
        </p:txBody>
      </p:sp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8259D1D3-94FF-4426-B22F-96BDC1B0B3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0259349"/>
              </p:ext>
            </p:extLst>
          </p:nvPr>
        </p:nvGraphicFramePr>
        <p:xfrm>
          <a:off x="1503783" y="2360284"/>
          <a:ext cx="8127999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4222345547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88370390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5685016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  <a:p>
                      <a:endParaRPr lang="nb-NO" dirty="0"/>
                    </a:p>
                    <a:p>
                      <a:endParaRPr lang="nb-NO" dirty="0"/>
                    </a:p>
                    <a:p>
                      <a:endParaRPr lang="nb-NO" dirty="0"/>
                    </a:p>
                    <a:p>
                      <a:endParaRPr lang="nb-NO" dirty="0"/>
                    </a:p>
                    <a:p>
                      <a:endParaRPr lang="nb-NO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b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nb-NO" dirty="0"/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49623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  <a:p>
                      <a:endParaRPr lang="nb-NO" dirty="0"/>
                    </a:p>
                    <a:p>
                      <a:r>
                        <a:rPr lang="nb-NO" dirty="0"/>
                        <a:t>b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nb-NO" dirty="0" err="1"/>
                        <a:t>bb</a:t>
                      </a:r>
                      <a:endParaRPr lang="nb-NO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nb-NO" dirty="0" err="1"/>
                        <a:t>Bb</a:t>
                      </a:r>
                      <a:endParaRPr lang="nb-N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65510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  <a:p>
                      <a:r>
                        <a:rPr lang="nb-NO" dirty="0"/>
                        <a:t>b</a:t>
                      </a:r>
                    </a:p>
                    <a:p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err="1"/>
                        <a:t>bb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err="1"/>
                        <a:t>Bb</a:t>
                      </a:r>
                      <a:endParaRPr lang="nb-N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8543256"/>
                  </a:ext>
                </a:extLst>
              </a:tr>
            </a:tbl>
          </a:graphicData>
        </a:graphic>
      </p:graphicFrame>
      <p:sp>
        <p:nvSpPr>
          <p:cNvPr id="6" name="TekstSylinder 5">
            <a:extLst>
              <a:ext uri="{FF2B5EF4-FFF2-40B4-BE49-F238E27FC236}">
                <a16:creationId xmlns:a16="http://schemas.microsoft.com/office/drawing/2014/main" id="{8DF4617B-3304-4649-B1FE-D4D70AE93A62}"/>
              </a:ext>
            </a:extLst>
          </p:cNvPr>
          <p:cNvSpPr txBox="1"/>
          <p:nvPr/>
        </p:nvSpPr>
        <p:spPr>
          <a:xfrm>
            <a:off x="2918129" y="2385391"/>
            <a:ext cx="914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b="1" dirty="0"/>
              <a:t>Far: </a:t>
            </a:r>
            <a:r>
              <a:rPr lang="nb-NO" dirty="0"/>
              <a:t>Brune øyne </a:t>
            </a:r>
            <a:r>
              <a:rPr lang="nb-NO" dirty="0" err="1"/>
              <a:t>Bb</a:t>
            </a:r>
            <a:endParaRPr lang="nb-NO" dirty="0"/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568EE3AE-2A89-494A-8FC8-F2D205FD8296}"/>
              </a:ext>
            </a:extLst>
          </p:cNvPr>
          <p:cNvSpPr txBox="1"/>
          <p:nvPr/>
        </p:nvSpPr>
        <p:spPr>
          <a:xfrm>
            <a:off x="1630017" y="2894274"/>
            <a:ext cx="7792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Mor: Blå øyne </a:t>
            </a:r>
            <a:r>
              <a:rPr lang="nb-NO" dirty="0" err="1"/>
              <a:t>bb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153892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891A19A-0E56-44E6-B5F9-B49D774D2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231790"/>
          </a:xfrm>
        </p:spPr>
        <p:txBody>
          <a:bodyPr/>
          <a:lstStyle/>
          <a:p>
            <a:r>
              <a:rPr lang="nb-NO" dirty="0"/>
              <a:t>Hva bestemmer kjønnet?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0F94A276-FB7C-4C6A-98CF-BDB7E0DA90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54954" y="2623930"/>
            <a:ext cx="8825659" cy="339587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Det 23. kromosomparet i kroppens celler viser hvilket kjønn vi 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Kjønnskromosomene kan bestå av to typer – </a:t>
            </a:r>
            <a:r>
              <a:rPr lang="nb-NO" dirty="0" err="1"/>
              <a:t>X</a:t>
            </a:r>
            <a:r>
              <a:rPr lang="nb-NO" dirty="0"/>
              <a:t> (jentekromosom) og Y (guttekromosom)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Gutt: XY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Jente: 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Se bilde s. </a:t>
            </a:r>
            <a:r>
              <a:rPr lang="nb-NO"/>
              <a:t>75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227084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A20AE56-B57F-4509-97D9-B6C853744F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2100" y="211530"/>
            <a:ext cx="8648964" cy="74717"/>
          </a:xfrm>
        </p:spPr>
        <p:txBody>
          <a:bodyPr/>
          <a:lstStyle/>
          <a:p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DE34FAE-241A-4425-B593-63488EBE38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065476"/>
            <a:ext cx="8946541" cy="5182924"/>
          </a:xfrm>
        </p:spPr>
        <p:txBody>
          <a:bodyPr>
            <a:noAutofit/>
          </a:bodyPr>
          <a:lstStyle/>
          <a:p>
            <a:r>
              <a:rPr lang="nb-NO" sz="2400" dirty="0"/>
              <a:t>Alle dyr har et visst antall kromosomer i cellekjernen</a:t>
            </a:r>
          </a:p>
          <a:p>
            <a:pPr marL="0" indent="0">
              <a:buNone/>
            </a:pPr>
            <a:endParaRPr lang="nb-NO" sz="2400" dirty="0"/>
          </a:p>
          <a:p>
            <a:r>
              <a:rPr lang="nb-NO" sz="2400" dirty="0"/>
              <a:t>Kromosomene ligger sammen to og to, hvor det ene stammer fra far, og det andre fra mor.</a:t>
            </a:r>
          </a:p>
          <a:p>
            <a:pPr lvl="1"/>
            <a:r>
              <a:rPr lang="nb-NO" sz="2400" dirty="0"/>
              <a:t>Disse fant sammen da egg- og sædcellen fra mor og far smeltet sammen.</a:t>
            </a:r>
          </a:p>
          <a:p>
            <a:endParaRPr lang="nb-NO" sz="2400" dirty="0"/>
          </a:p>
          <a:p>
            <a:r>
              <a:rPr lang="nb-NO" sz="2400" dirty="0"/>
              <a:t>Egg – sædceller kalles kjønnsceller, og de har halvparten så mange kromosomer som andre typer celler vi har i kroppen.</a:t>
            </a:r>
          </a:p>
          <a:p>
            <a:r>
              <a:rPr lang="nb-NO" sz="2400" dirty="0"/>
              <a:t>Hvert sek skifter kroppen din ut </a:t>
            </a:r>
            <a:r>
              <a:rPr lang="nb-NO" sz="2400" dirty="0" err="1"/>
              <a:t>ca</a:t>
            </a:r>
            <a:r>
              <a:rPr lang="nb-NO" sz="2400" dirty="0"/>
              <a:t> 4 millioner døde celler</a:t>
            </a:r>
          </a:p>
        </p:txBody>
      </p:sp>
    </p:spTree>
    <p:extLst>
      <p:ext uri="{BB962C8B-B14F-4D97-AF65-F5344CB8AC3E}">
        <p14:creationId xmlns:p14="http://schemas.microsoft.com/office/powerpoint/2010/main" val="3086788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CE45935-6791-47AC-8383-CEC24A5C4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3392" y="358472"/>
            <a:ext cx="8825659" cy="1981200"/>
          </a:xfrm>
        </p:spPr>
        <p:txBody>
          <a:bodyPr/>
          <a:lstStyle/>
          <a:p>
            <a:r>
              <a:rPr lang="nb-NO" sz="3600" dirty="0"/>
              <a:t>CELLEDELING:</a:t>
            </a:r>
            <a:br>
              <a:rPr lang="nb-NO" sz="3600" dirty="0"/>
            </a:br>
            <a:r>
              <a:rPr lang="nb-NO" sz="3600" dirty="0"/>
              <a:t>		- normal celledeling</a:t>
            </a:r>
            <a:br>
              <a:rPr lang="nb-NO" sz="3600" dirty="0"/>
            </a:br>
            <a:r>
              <a:rPr lang="nb-NO" sz="3600" dirty="0"/>
              <a:t>		- kjønnscelledeling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060E05B5-097A-47FF-AA65-EA29C37EBC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54954" y="2218414"/>
            <a:ext cx="8825659" cy="3801386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2400" b="1" dirty="0">
                <a:solidFill>
                  <a:schemeClr val="bg1"/>
                </a:solidFill>
              </a:rPr>
              <a:t>NORMAL CELLEDELING ( ex. Hud-, hår-, blodceller </a:t>
            </a:r>
            <a:r>
              <a:rPr lang="nb-NO" sz="2400" b="1" dirty="0" err="1">
                <a:solidFill>
                  <a:schemeClr val="bg1"/>
                </a:solidFill>
              </a:rPr>
              <a:t>osv</a:t>
            </a:r>
            <a:r>
              <a:rPr lang="nb-NO" sz="2400" b="1" dirty="0">
                <a:solidFill>
                  <a:schemeClr val="bg1"/>
                </a:solidFill>
              </a:rPr>
              <a:t>):</a:t>
            </a:r>
          </a:p>
          <a:p>
            <a:endParaRPr lang="nb-NO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Altså: 46 kromosomer ligger to og to sammen i 23 kromosompar.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Før ei celle deler seg i to, må alle kromosomparene, og også alt det andre celle består av kopiere seg/ fordobles.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Deretter trekker delene seg til hver sin </a:t>
            </a:r>
            <a:r>
              <a:rPr lang="nb-NO" i="1" dirty="0"/>
              <a:t>side</a:t>
            </a:r>
            <a:r>
              <a:rPr lang="nb-NO" dirty="0"/>
              <a:t> i cella.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Nå deles cella på midten.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Resultat: To datterceller med 46 kromosomer fordelt på 23 par.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903543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314A8A0-253B-45C3-A775-440A76CE0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Normal celledeling (mitose):</a:t>
            </a:r>
          </a:p>
        </p:txBody>
      </p:sp>
      <p:pic>
        <p:nvPicPr>
          <p:cNvPr id="15" name="Media på Internett 14" title="Mitose - en celledeling 1">
            <a:hlinkClick r:id="" action="ppaction://media"/>
            <a:extLst>
              <a:ext uri="{FF2B5EF4-FFF2-40B4-BE49-F238E27FC236}">
                <a16:creationId xmlns:a16="http://schemas.microsoft.com/office/drawing/2014/main" id="{FCA9E9C0-576E-4CD3-AFFA-7CA4563584B5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321744" y="1335819"/>
            <a:ext cx="7792554" cy="5406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9664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EF60A35-BF04-494D-BEE3-E81A3FE9D0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Kjønnscelledeling (meiose):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7E8DB96-DF10-4F06-905C-EB0DEC8A0E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3200" dirty="0"/>
              <a:t>Kjønnscellene må inneholde 23 kromosomer i stedet for 46, slik at de kan smelte sammen med en annen kjønnscelle og danne nytt liv med 23 kromosompar (</a:t>
            </a:r>
            <a:r>
              <a:rPr lang="nb-NO" sz="3200" dirty="0" err="1"/>
              <a:t>dvs</a:t>
            </a:r>
            <a:r>
              <a:rPr lang="nb-NO" sz="3200" dirty="0"/>
              <a:t> 46 kromosomer). For at denne skal gå, må bare ett av kromosomene i hvert kromosompar ende i kjønnscellene.</a:t>
            </a:r>
          </a:p>
        </p:txBody>
      </p:sp>
    </p:spTree>
    <p:extLst>
      <p:ext uri="{BB962C8B-B14F-4D97-AF65-F5344CB8AC3E}">
        <p14:creationId xmlns:p14="http://schemas.microsoft.com/office/powerpoint/2010/main" val="13870141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26D4554-4391-4E2C-BED4-0F5F3C2771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Meiose</a:t>
            </a:r>
          </a:p>
        </p:txBody>
      </p:sp>
      <p:pic>
        <p:nvPicPr>
          <p:cNvPr id="10" name="Media på Internett 9" title="Meiose - en celledeling 2">
            <a:hlinkClick r:id="" action="ppaction://media"/>
            <a:extLst>
              <a:ext uri="{FF2B5EF4-FFF2-40B4-BE49-F238E27FC236}">
                <a16:creationId xmlns:a16="http://schemas.microsoft.com/office/drawing/2014/main" id="{5A3E36FA-D824-4617-9804-69011B7E0703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695492" y="1558456"/>
            <a:ext cx="6949440" cy="4452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11595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319BD25-E0E0-432A-9A4C-AE1FF5E41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715617"/>
            <a:ext cx="8825659" cy="1590261"/>
          </a:xfrm>
        </p:spPr>
        <p:txBody>
          <a:bodyPr/>
          <a:lstStyle/>
          <a:p>
            <a:r>
              <a:rPr lang="nb-NO" dirty="0"/>
              <a:t>Hvilke gener bringes videre til barna?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B0B5B59E-AF69-4AA4-8F22-DDAE028663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54954" y="2584174"/>
            <a:ext cx="8825659" cy="3435626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2800" dirty="0"/>
              <a:t>Når kroppen danner kjønnsceller, velger den ut ett tilfeldig kromosom fra hvert av de 23 kromosomparene  -&gt; det vil variere hvilke kromosomer so kommer med i kjønnscellene, og det er svært usannsynlig at to kjønnsceller blir helt like.</a:t>
            </a:r>
          </a:p>
        </p:txBody>
      </p:sp>
    </p:spTree>
    <p:extLst>
      <p:ext uri="{BB962C8B-B14F-4D97-AF65-F5344CB8AC3E}">
        <p14:creationId xmlns:p14="http://schemas.microsoft.com/office/powerpoint/2010/main" val="14167985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6A96B24-DE15-424B-BCC6-654B0ED99A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2175" y="342569"/>
            <a:ext cx="8825659" cy="1981200"/>
          </a:xfrm>
        </p:spPr>
        <p:txBody>
          <a:bodyPr/>
          <a:lstStyle/>
          <a:p>
            <a:r>
              <a:rPr lang="nb-NO" dirty="0"/>
              <a:t>Vi har to versjoner av de fleste genene våre: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9E52C71D-07D4-4C7E-8383-2503056F47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54954" y="2210463"/>
            <a:ext cx="8825659" cy="3809337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2000" dirty="0"/>
              <a:t>De to kromosomene i et kromosompar inneholder gener med de samme egenskapene. Inneholder det ene kromosomet i et kromosompar et gen for hårfarge, vil også det andre kromosomet i paret gjøre det.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b-NO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2000" dirty="0" err="1"/>
              <a:t>Genversjonene</a:t>
            </a:r>
            <a:r>
              <a:rPr lang="nb-NO" sz="2000" dirty="0"/>
              <a:t> kan være like eller ulike.</a:t>
            </a:r>
          </a:p>
          <a:p>
            <a:r>
              <a:rPr lang="nb-NO" sz="2000" dirty="0"/>
              <a:t>	- Det genet som blir tatt i bruk kalles DOMINANT</a:t>
            </a:r>
          </a:p>
          <a:p>
            <a:r>
              <a:rPr lang="nb-NO" sz="2000" dirty="0"/>
              <a:t>	- Det genet som ikke blir brukt kalles VIKENDE (RESSESIVT)</a:t>
            </a:r>
          </a:p>
        </p:txBody>
      </p:sp>
    </p:spTree>
    <p:extLst>
      <p:ext uri="{BB962C8B-B14F-4D97-AF65-F5344CB8AC3E}">
        <p14:creationId xmlns:p14="http://schemas.microsoft.com/office/powerpoint/2010/main" val="39398944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C6C5D3F-A2D7-4978-A748-C19480B3C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3200" dirty="0"/>
              <a:t>Ved genkartlegging for en egenskap , bruker vi to bokstaver: Den ene viser genet fra mor, den andre gener fra far.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9126EADB-D850-4B0A-B58B-C84A07666C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990910" cy="2679590"/>
          </a:xfrm>
        </p:spPr>
        <p:txBody>
          <a:bodyPr>
            <a:normAutofit fontScale="85000" lnSpcReduction="20000"/>
          </a:bodyPr>
          <a:lstStyle/>
          <a:p>
            <a:r>
              <a:rPr lang="nb-NO" sz="3200" dirty="0"/>
              <a:t>Er et gen dominant, brukes stor bokstav (for eks F), og er et gen vikene, brukes liten bokstav (for eks f).</a:t>
            </a:r>
          </a:p>
          <a:p>
            <a:endParaRPr lang="nb-NO" sz="3200" dirty="0"/>
          </a:p>
          <a:p>
            <a:r>
              <a:rPr lang="nb-NO" sz="3200" dirty="0"/>
              <a:t>Da kan vi ha følgende </a:t>
            </a:r>
            <a:r>
              <a:rPr lang="nb-NO" sz="3200" dirty="0" err="1"/>
              <a:t>gensammensetninger</a:t>
            </a:r>
            <a:r>
              <a:rPr lang="nb-NO" sz="3200" dirty="0"/>
              <a:t>:</a:t>
            </a:r>
          </a:p>
          <a:p>
            <a:r>
              <a:rPr lang="nb-NO" sz="3200" dirty="0"/>
              <a:t>Like (homozygot): FF, ff</a:t>
            </a:r>
          </a:p>
          <a:p>
            <a:r>
              <a:rPr lang="nb-NO" sz="3200" dirty="0"/>
              <a:t>Ulike (heterozygot): Ff</a:t>
            </a:r>
          </a:p>
        </p:txBody>
      </p:sp>
    </p:spTree>
    <p:extLst>
      <p:ext uri="{BB962C8B-B14F-4D97-AF65-F5344CB8AC3E}">
        <p14:creationId xmlns:p14="http://schemas.microsoft.com/office/powerpoint/2010/main" val="5324134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96</TotalTime>
  <Words>454</Words>
  <Application>Microsoft Office PowerPoint</Application>
  <PresentationFormat>Widescreen</PresentationFormat>
  <Paragraphs>58</Paragraphs>
  <Slides>11</Slides>
  <Notes>0</Notes>
  <HiddenSlides>0</HiddenSlides>
  <MMClips>2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Ion</vt:lpstr>
      <vt:lpstr>KAP 2.2:  Hvordan arves egenskaper</vt:lpstr>
      <vt:lpstr>PowerPoint-presentasjon</vt:lpstr>
      <vt:lpstr>CELLEDELING:   - normal celledeling   - kjønnscelledeling</vt:lpstr>
      <vt:lpstr>Normal celledeling (mitose):</vt:lpstr>
      <vt:lpstr>Kjønnscelledeling (meiose):</vt:lpstr>
      <vt:lpstr>Meiose</vt:lpstr>
      <vt:lpstr>Hvilke gener bringes videre til barna?</vt:lpstr>
      <vt:lpstr>Vi har to versjoner av de fleste genene våre:</vt:lpstr>
      <vt:lpstr>Ved genkartlegging for en egenskap , bruker vi to bokstaver: Den ene viser genet fra mor, den andre gener fra far.</vt:lpstr>
      <vt:lpstr>Krysningsskjemaer:</vt:lpstr>
      <vt:lpstr>Hva bestemmer kjønnet?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KAP 2.2:  Hvordan arves egenskaper</dc:title>
  <dc:creator>Marianne Sporsheim Sørli</dc:creator>
  <cp:lastModifiedBy>Marianne Sporsheim Sørli</cp:lastModifiedBy>
  <cp:revision>11</cp:revision>
  <dcterms:created xsi:type="dcterms:W3CDTF">2018-09-29T06:15:02Z</dcterms:created>
  <dcterms:modified xsi:type="dcterms:W3CDTF">2018-09-29T07:51:54Z</dcterms:modified>
</cp:coreProperties>
</file>